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7" r:id="rId5"/>
    <p:sldId id="258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660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85EEF-D4DB-469C-B028-FFF491B3B2DE}" type="datetimeFigureOut">
              <a:rPr lang="en-GB" smtClean="0"/>
              <a:t>18/09/2023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D1F7F6-5D5D-482E-8802-DA3C601E9E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02386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85EEF-D4DB-469C-B028-FFF491B3B2DE}" type="datetimeFigureOut">
              <a:rPr lang="en-GB" smtClean="0"/>
              <a:t>18/09/2023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D1F7F6-5D5D-482E-8802-DA3C601E9E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01496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85EEF-D4DB-469C-B028-FFF491B3B2DE}" type="datetimeFigureOut">
              <a:rPr lang="en-GB" smtClean="0"/>
              <a:t>18/09/2023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D1F7F6-5D5D-482E-8802-DA3C601E9E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84960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85EEF-D4DB-469C-B028-FFF491B3B2DE}" type="datetimeFigureOut">
              <a:rPr lang="en-GB" smtClean="0"/>
              <a:t>18/09/2023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D1F7F6-5D5D-482E-8802-DA3C601E9E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98754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85EEF-D4DB-469C-B028-FFF491B3B2DE}" type="datetimeFigureOut">
              <a:rPr lang="en-GB" smtClean="0"/>
              <a:t>18/09/2023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D1F7F6-5D5D-482E-8802-DA3C601E9E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92341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85EEF-D4DB-469C-B028-FFF491B3B2DE}" type="datetimeFigureOut">
              <a:rPr lang="en-GB" smtClean="0"/>
              <a:t>18/09/2023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D1F7F6-5D5D-482E-8802-DA3C601E9E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1376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85EEF-D4DB-469C-B028-FFF491B3B2DE}" type="datetimeFigureOut">
              <a:rPr lang="en-GB" smtClean="0"/>
              <a:t>18/09/2023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D1F7F6-5D5D-482E-8802-DA3C601E9E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76211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85EEF-D4DB-469C-B028-FFF491B3B2DE}" type="datetimeFigureOut">
              <a:rPr lang="en-GB" smtClean="0"/>
              <a:t>18/09/2023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D1F7F6-5D5D-482E-8802-DA3C601E9E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72218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85EEF-D4DB-469C-B028-FFF491B3B2DE}" type="datetimeFigureOut">
              <a:rPr lang="en-GB" smtClean="0"/>
              <a:t>18/09/2023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D1F7F6-5D5D-482E-8802-DA3C601E9E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23066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85EEF-D4DB-469C-B028-FFF491B3B2DE}" type="datetimeFigureOut">
              <a:rPr lang="en-GB" smtClean="0"/>
              <a:t>18/09/2023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D1F7F6-5D5D-482E-8802-DA3C601E9E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13300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85EEF-D4DB-469C-B028-FFF491B3B2DE}" type="datetimeFigureOut">
              <a:rPr lang="en-GB" smtClean="0"/>
              <a:t>18/09/2023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D1F7F6-5D5D-482E-8802-DA3C601E9E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75888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B85EEF-D4DB-469C-B028-FFF491B3B2DE}" type="datetimeFigureOut">
              <a:rPr lang="en-GB" smtClean="0"/>
              <a:t>18/09/2023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D1F7F6-5D5D-482E-8802-DA3C601E9E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30368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TextBox 45"/>
          <p:cNvSpPr txBox="1"/>
          <p:nvPr/>
        </p:nvSpPr>
        <p:spPr>
          <a:xfrm>
            <a:off x="1043233" y="5233568"/>
            <a:ext cx="5373333" cy="144655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endParaRPr lang="en-GB" sz="1600" b="1" dirty="0" smtClean="0"/>
          </a:p>
          <a:p>
            <a:pPr algn="ctr"/>
            <a:r>
              <a:rPr lang="en-GB" sz="1400" b="1" dirty="0" smtClean="0"/>
              <a:t>Local Governing Bodies</a:t>
            </a:r>
          </a:p>
          <a:p>
            <a:pPr algn="ctr"/>
            <a:r>
              <a:rPr lang="en-GB" sz="1400" dirty="0" smtClean="0"/>
              <a:t>Local Governing Body Constitution:</a:t>
            </a:r>
          </a:p>
          <a:p>
            <a:pPr algn="ctr"/>
            <a:r>
              <a:rPr lang="en-GB" sz="1400" dirty="0" smtClean="0"/>
              <a:t>2x elected parent governors, 6x co-opted governors, 1x elected staff governor,  Headteacher (Ex-officio)</a:t>
            </a:r>
            <a:endParaRPr lang="en-GB" sz="1400" dirty="0"/>
          </a:p>
          <a:p>
            <a:pPr algn="ctr"/>
            <a:endParaRPr lang="en-GB" sz="1600" dirty="0" smtClean="0"/>
          </a:p>
        </p:txBody>
      </p:sp>
      <p:sp>
        <p:nvSpPr>
          <p:cNvPr id="6" name="TextBox 5"/>
          <p:cNvSpPr txBox="1"/>
          <p:nvPr/>
        </p:nvSpPr>
        <p:spPr>
          <a:xfrm>
            <a:off x="779279" y="1586436"/>
            <a:ext cx="9269694" cy="40011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/>
              <a:t>Members Board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2592" y="292189"/>
            <a:ext cx="4123427" cy="447645"/>
          </a:xfrm>
        </p:spPr>
        <p:txBody>
          <a:bodyPr>
            <a:noAutofit/>
          </a:bodyPr>
          <a:lstStyle/>
          <a:p>
            <a:r>
              <a:rPr lang="en-GB" sz="2400" b="1" dirty="0" smtClean="0">
                <a:solidFill>
                  <a:schemeClr val="accent2"/>
                </a:solidFill>
              </a:rPr>
              <a:t>Trust Governance Model</a:t>
            </a:r>
            <a:endParaRPr lang="en-GB" sz="2400" b="1" dirty="0">
              <a:solidFill>
                <a:schemeClr val="accent2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43233" y="869844"/>
            <a:ext cx="1771291" cy="82813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600" dirty="0" err="1" smtClean="0"/>
              <a:t>DfE</a:t>
            </a:r>
            <a:r>
              <a:rPr lang="en-GB" sz="1600" dirty="0" smtClean="0"/>
              <a:t> (including RSC &amp; ESFA)</a:t>
            </a:r>
          </a:p>
          <a:p>
            <a:pPr algn="ctr"/>
            <a:r>
              <a:rPr lang="en-GB" sz="1600" dirty="0" smtClean="0"/>
              <a:t>Companies House</a:t>
            </a:r>
            <a:endParaRPr lang="en-GB" sz="1600" dirty="0"/>
          </a:p>
        </p:txBody>
      </p:sp>
      <p:sp>
        <p:nvSpPr>
          <p:cNvPr id="7" name="TextBox 6"/>
          <p:cNvSpPr txBox="1"/>
          <p:nvPr/>
        </p:nvSpPr>
        <p:spPr>
          <a:xfrm>
            <a:off x="779279" y="2195306"/>
            <a:ext cx="9269693" cy="1226621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/>
              <a:t>Trustees Board</a:t>
            </a:r>
          </a:p>
          <a:p>
            <a:pPr algn="ctr"/>
            <a:endParaRPr lang="en-GB" dirty="0" smtClean="0"/>
          </a:p>
          <a:p>
            <a:pPr algn="ctr"/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962382" y="2577783"/>
            <a:ext cx="2034576" cy="461665"/>
          </a:xfrm>
          <a:prstGeom prst="rect">
            <a:avLst/>
          </a:prstGeom>
          <a:noFill/>
          <a:ln>
            <a:solidFill>
              <a:schemeClr val="tx1">
                <a:lumMod val="95000"/>
                <a:lumOff val="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/>
              <a:t>Legally accountable for all Trust/Schools’ activities</a:t>
            </a:r>
            <a:endParaRPr lang="en-GB" sz="1200" dirty="0"/>
          </a:p>
        </p:txBody>
      </p:sp>
      <p:sp>
        <p:nvSpPr>
          <p:cNvPr id="9" name="TextBox 8"/>
          <p:cNvSpPr txBox="1"/>
          <p:nvPr/>
        </p:nvSpPr>
        <p:spPr>
          <a:xfrm>
            <a:off x="4114800" y="2672360"/>
            <a:ext cx="2185641" cy="593527"/>
          </a:xfrm>
          <a:prstGeom prst="rect">
            <a:avLst/>
          </a:prstGeom>
          <a:noFill/>
          <a:ln>
            <a:solidFill>
              <a:schemeClr val="tx1">
                <a:lumMod val="95000"/>
                <a:lumOff val="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/>
              <a:t>Delegates responsibility for aspects of Governance</a:t>
            </a:r>
            <a:endParaRPr lang="en-GB" sz="1200" dirty="0"/>
          </a:p>
        </p:txBody>
      </p:sp>
      <p:sp>
        <p:nvSpPr>
          <p:cNvPr id="10" name="TextBox 9"/>
          <p:cNvSpPr txBox="1"/>
          <p:nvPr/>
        </p:nvSpPr>
        <p:spPr>
          <a:xfrm>
            <a:off x="7249212" y="2270957"/>
            <a:ext cx="2712978" cy="1015663"/>
          </a:xfrm>
          <a:prstGeom prst="rect">
            <a:avLst/>
          </a:prstGeom>
          <a:noFill/>
          <a:ln>
            <a:solidFill>
              <a:schemeClr val="tx1">
                <a:lumMod val="95000"/>
                <a:lumOff val="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/>
              <a:t>Composition:</a:t>
            </a:r>
          </a:p>
          <a:p>
            <a:pPr algn="ctr"/>
            <a:r>
              <a:rPr lang="en-GB" sz="1200" dirty="0" smtClean="0"/>
              <a:t>Volunteer Trustees &amp; CEO.  Trust strategic vision implemented via Executive Management (CEO, Director of Finance &amp; Resources</a:t>
            </a:r>
            <a:endParaRPr lang="en-GB" sz="1200" dirty="0"/>
          </a:p>
        </p:txBody>
      </p:sp>
      <p:sp>
        <p:nvSpPr>
          <p:cNvPr id="12" name="Down Arrow 11"/>
          <p:cNvSpPr/>
          <p:nvPr/>
        </p:nvSpPr>
        <p:spPr>
          <a:xfrm>
            <a:off x="1790196" y="1771102"/>
            <a:ext cx="263225" cy="539353"/>
          </a:xfrm>
          <a:prstGeom prst="downArrow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ight Bracket 16"/>
          <p:cNvSpPr/>
          <p:nvPr/>
        </p:nvSpPr>
        <p:spPr>
          <a:xfrm>
            <a:off x="10203300" y="1808641"/>
            <a:ext cx="207036" cy="2270703"/>
          </a:xfrm>
          <a:prstGeom prst="rightBracket">
            <a:avLst/>
          </a:prstGeom>
          <a:ln w="50800"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>
              <a:ln>
                <a:solidFill>
                  <a:schemeClr val="accent1">
                    <a:lumMod val="75000"/>
                  </a:schemeClr>
                </a:solidFill>
              </a:ln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420318" y="2270957"/>
            <a:ext cx="149299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Trust </a:t>
            </a:r>
          </a:p>
          <a:p>
            <a:pPr algn="ctr"/>
            <a:r>
              <a:rPr lang="en-GB" dirty="0" smtClean="0"/>
              <a:t>Governance</a:t>
            </a:r>
          </a:p>
          <a:p>
            <a:pPr algn="ctr"/>
            <a:r>
              <a:rPr lang="en-GB" dirty="0" smtClean="0"/>
              <a:t>Structure</a:t>
            </a:r>
            <a:endParaRPr lang="en-GB" dirty="0"/>
          </a:p>
        </p:txBody>
      </p:sp>
      <p:sp>
        <p:nvSpPr>
          <p:cNvPr id="19" name="TextBox 18"/>
          <p:cNvSpPr txBox="1"/>
          <p:nvPr/>
        </p:nvSpPr>
        <p:spPr>
          <a:xfrm>
            <a:off x="779280" y="3849514"/>
            <a:ext cx="1464299" cy="52322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400" dirty="0" smtClean="0"/>
              <a:t>Finance, Audit &amp; Risk Committee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4508603" y="3849514"/>
            <a:ext cx="1464300" cy="52322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400" dirty="0" smtClean="0"/>
              <a:t>Trust Central Admin Team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2643941" y="3849514"/>
            <a:ext cx="1464300" cy="52322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400" dirty="0" smtClean="0"/>
              <a:t>Education</a:t>
            </a:r>
          </a:p>
          <a:p>
            <a:pPr algn="ctr"/>
            <a:r>
              <a:rPr lang="en-GB" sz="1400" dirty="0" smtClean="0"/>
              <a:t>Committee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373265" y="3849514"/>
            <a:ext cx="1769557" cy="52322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400" dirty="0" smtClean="0"/>
              <a:t>Executive Leadership Group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8543185" y="3849514"/>
            <a:ext cx="1464300" cy="52322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400" dirty="0" smtClean="0"/>
              <a:t>Chairs &amp; CEO Group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10306818" y="5203594"/>
            <a:ext cx="149299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School</a:t>
            </a:r>
          </a:p>
          <a:p>
            <a:pPr algn="ctr"/>
            <a:r>
              <a:rPr lang="en-GB" dirty="0" smtClean="0"/>
              <a:t>Governance</a:t>
            </a:r>
          </a:p>
          <a:p>
            <a:pPr algn="ctr"/>
            <a:r>
              <a:rPr lang="en-GB" dirty="0" smtClean="0"/>
              <a:t>Structure</a:t>
            </a:r>
            <a:endParaRPr lang="en-GB" dirty="0"/>
          </a:p>
        </p:txBody>
      </p:sp>
      <p:cxnSp>
        <p:nvCxnSpPr>
          <p:cNvPr id="26" name="Straight Connector 25"/>
          <p:cNvCxnSpPr/>
          <p:nvPr/>
        </p:nvCxnSpPr>
        <p:spPr>
          <a:xfrm>
            <a:off x="1511429" y="3533215"/>
            <a:ext cx="7689132" cy="20733"/>
          </a:xfrm>
          <a:prstGeom prst="line">
            <a:avLst/>
          </a:prstGeom>
          <a:ln w="28575"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Arrow Connector 33"/>
          <p:cNvCxnSpPr/>
          <p:nvPr/>
        </p:nvCxnSpPr>
        <p:spPr>
          <a:xfrm>
            <a:off x="1522250" y="3543581"/>
            <a:ext cx="0" cy="386499"/>
          </a:xfrm>
          <a:prstGeom prst="straightConnector1">
            <a:avLst/>
          </a:prstGeom>
          <a:ln w="28575">
            <a:solidFill>
              <a:schemeClr val="accent2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Arrow Connector 35"/>
          <p:cNvCxnSpPr/>
          <p:nvPr/>
        </p:nvCxnSpPr>
        <p:spPr>
          <a:xfrm>
            <a:off x="3376091" y="3543581"/>
            <a:ext cx="0" cy="386499"/>
          </a:xfrm>
          <a:prstGeom prst="straightConnector1">
            <a:avLst/>
          </a:prstGeom>
          <a:ln w="28575">
            <a:solidFill>
              <a:schemeClr val="accent2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Arrow Connector 36"/>
          <p:cNvCxnSpPr/>
          <p:nvPr/>
        </p:nvCxnSpPr>
        <p:spPr>
          <a:xfrm>
            <a:off x="5290616" y="3553948"/>
            <a:ext cx="0" cy="386499"/>
          </a:xfrm>
          <a:prstGeom prst="straightConnector1">
            <a:avLst/>
          </a:prstGeom>
          <a:ln w="28575">
            <a:solidFill>
              <a:schemeClr val="accent2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Arrow Connector 37"/>
          <p:cNvCxnSpPr/>
          <p:nvPr/>
        </p:nvCxnSpPr>
        <p:spPr>
          <a:xfrm>
            <a:off x="4304632" y="3553948"/>
            <a:ext cx="16128" cy="1777691"/>
          </a:xfrm>
          <a:prstGeom prst="straightConnector1">
            <a:avLst/>
          </a:prstGeom>
          <a:ln w="28575">
            <a:solidFill>
              <a:schemeClr val="accent2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Arrow Connector 38"/>
          <p:cNvCxnSpPr/>
          <p:nvPr/>
        </p:nvCxnSpPr>
        <p:spPr>
          <a:xfrm>
            <a:off x="7271809" y="3543580"/>
            <a:ext cx="0" cy="386499"/>
          </a:xfrm>
          <a:prstGeom prst="straightConnector1">
            <a:avLst/>
          </a:prstGeom>
          <a:ln w="28575">
            <a:solidFill>
              <a:schemeClr val="accent2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Arrow Connector 39"/>
          <p:cNvCxnSpPr/>
          <p:nvPr/>
        </p:nvCxnSpPr>
        <p:spPr>
          <a:xfrm>
            <a:off x="9181578" y="3539660"/>
            <a:ext cx="0" cy="386499"/>
          </a:xfrm>
          <a:prstGeom prst="straightConnector1">
            <a:avLst/>
          </a:prstGeom>
          <a:ln w="28575">
            <a:solidFill>
              <a:schemeClr val="accent2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Arrow Connector 46"/>
          <p:cNvCxnSpPr/>
          <p:nvPr/>
        </p:nvCxnSpPr>
        <p:spPr>
          <a:xfrm flipV="1">
            <a:off x="5090062" y="3194287"/>
            <a:ext cx="0" cy="359662"/>
          </a:xfrm>
          <a:prstGeom prst="straightConnector1">
            <a:avLst/>
          </a:prstGeom>
          <a:ln w="28575">
            <a:solidFill>
              <a:schemeClr val="accent2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TextBox 53"/>
          <p:cNvSpPr txBox="1"/>
          <p:nvPr/>
        </p:nvSpPr>
        <p:spPr>
          <a:xfrm>
            <a:off x="8543185" y="4477675"/>
            <a:ext cx="141900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 smtClean="0"/>
              <a:t>CEO, LGB Chairs, ATB Chair</a:t>
            </a:r>
            <a:endParaRPr lang="en-GB" sz="1100" dirty="0"/>
          </a:p>
        </p:txBody>
      </p:sp>
      <p:sp>
        <p:nvSpPr>
          <p:cNvPr id="55" name="TextBox 54"/>
          <p:cNvSpPr txBox="1"/>
          <p:nvPr/>
        </p:nvSpPr>
        <p:spPr>
          <a:xfrm>
            <a:off x="4320760" y="4385182"/>
            <a:ext cx="177372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 smtClean="0"/>
              <a:t>Director of Finance, Trust Business Manager, Bursar, Finance &amp; Operations, Payroll Manager, Clerk </a:t>
            </a:r>
            <a:endParaRPr lang="en-GB" sz="1100" dirty="0"/>
          </a:p>
        </p:txBody>
      </p:sp>
      <p:sp>
        <p:nvSpPr>
          <p:cNvPr id="56" name="TextBox 55"/>
          <p:cNvSpPr txBox="1"/>
          <p:nvPr/>
        </p:nvSpPr>
        <p:spPr>
          <a:xfrm>
            <a:off x="6337131" y="4478467"/>
            <a:ext cx="177372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 smtClean="0"/>
              <a:t>CEO, DoE, </a:t>
            </a:r>
            <a:r>
              <a:rPr lang="en-GB" sz="1100" dirty="0" err="1" smtClean="0"/>
              <a:t>DoF</a:t>
            </a:r>
            <a:r>
              <a:rPr lang="en-GB" sz="1100" dirty="0" smtClean="0"/>
              <a:t>, </a:t>
            </a:r>
            <a:r>
              <a:rPr lang="en-GB" sz="1100" dirty="0" err="1" smtClean="0"/>
              <a:t>DoO</a:t>
            </a:r>
            <a:r>
              <a:rPr lang="en-GB" sz="1100" dirty="0" smtClean="0"/>
              <a:t>, </a:t>
            </a:r>
            <a:r>
              <a:rPr lang="en-GB" sz="1100" dirty="0" err="1" smtClean="0"/>
              <a:t>HT’s</a:t>
            </a:r>
            <a:r>
              <a:rPr lang="en-GB" sz="1100" dirty="0" smtClean="0"/>
              <a:t>, Company Secretary</a:t>
            </a:r>
            <a:endParaRPr lang="en-GB" sz="1100" dirty="0"/>
          </a:p>
        </p:txBody>
      </p:sp>
      <p:sp>
        <p:nvSpPr>
          <p:cNvPr id="31" name="TextBox 30"/>
          <p:cNvSpPr txBox="1"/>
          <p:nvPr/>
        </p:nvSpPr>
        <p:spPr>
          <a:xfrm>
            <a:off x="7249212" y="5723608"/>
            <a:ext cx="2628277" cy="738664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 err="1" smtClean="0"/>
              <a:t>Headteachers</a:t>
            </a:r>
            <a:endParaRPr lang="en-GB" sz="1400" b="1" dirty="0" smtClean="0"/>
          </a:p>
          <a:p>
            <a:pPr algn="ctr"/>
            <a:r>
              <a:rPr lang="en-GB" sz="1400" dirty="0" smtClean="0"/>
              <a:t>Responsible for the day to day management of their school</a:t>
            </a:r>
            <a:endParaRPr lang="en-GB" sz="1400" dirty="0"/>
          </a:p>
        </p:txBody>
      </p:sp>
      <p:cxnSp>
        <p:nvCxnSpPr>
          <p:cNvPr id="32" name="Straight Arrow Connector 31"/>
          <p:cNvCxnSpPr>
            <a:stCxn id="31" idx="1"/>
          </p:cNvCxnSpPr>
          <p:nvPr/>
        </p:nvCxnSpPr>
        <p:spPr>
          <a:xfrm flipH="1">
            <a:off x="6409944" y="6092940"/>
            <a:ext cx="839268" cy="6108"/>
          </a:xfrm>
          <a:prstGeom prst="straightConnector1">
            <a:avLst/>
          </a:prstGeom>
          <a:ln w="28575">
            <a:solidFill>
              <a:schemeClr val="accent2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Box 41"/>
          <p:cNvSpPr txBox="1"/>
          <p:nvPr/>
        </p:nvSpPr>
        <p:spPr>
          <a:xfrm>
            <a:off x="7932875" y="5023862"/>
            <a:ext cx="893610" cy="307777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400" dirty="0" smtClean="0"/>
              <a:t>CEO</a:t>
            </a:r>
          </a:p>
        </p:txBody>
      </p:sp>
      <p:cxnSp>
        <p:nvCxnSpPr>
          <p:cNvPr id="43" name="Straight Arrow Connector 42"/>
          <p:cNvCxnSpPr/>
          <p:nvPr/>
        </p:nvCxnSpPr>
        <p:spPr>
          <a:xfrm flipH="1" flipV="1">
            <a:off x="8377622" y="5351005"/>
            <a:ext cx="2058" cy="414766"/>
          </a:xfrm>
          <a:prstGeom prst="straightConnector1">
            <a:avLst/>
          </a:prstGeom>
          <a:ln w="28575">
            <a:solidFill>
              <a:schemeClr val="accent2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Arrow Connector 43"/>
          <p:cNvCxnSpPr>
            <a:stCxn id="42" idx="0"/>
          </p:cNvCxnSpPr>
          <p:nvPr/>
        </p:nvCxnSpPr>
        <p:spPr>
          <a:xfrm flipH="1" flipV="1">
            <a:off x="8366760" y="3557016"/>
            <a:ext cx="12920" cy="1466846"/>
          </a:xfrm>
          <a:prstGeom prst="straightConnector1">
            <a:avLst/>
          </a:prstGeom>
          <a:ln w="28575">
            <a:solidFill>
              <a:schemeClr val="accent2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1" name="Picture 4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08182" y="192823"/>
            <a:ext cx="2341108" cy="11606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21079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006986" y="1782844"/>
            <a:ext cx="9269694" cy="615553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/>
              <a:t>Members Board</a:t>
            </a:r>
          </a:p>
          <a:p>
            <a:pPr algn="ctr"/>
            <a:r>
              <a:rPr lang="en-GB" sz="1400" dirty="0" smtClean="0"/>
              <a:t>Ensure trust meets its charitable objective by appointing trustees, agreeing the articles of association, appointing the auditors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13201" y="252436"/>
            <a:ext cx="4123427" cy="447645"/>
          </a:xfrm>
        </p:spPr>
        <p:txBody>
          <a:bodyPr>
            <a:noAutofit/>
          </a:bodyPr>
          <a:lstStyle/>
          <a:p>
            <a:r>
              <a:rPr lang="en-GB" sz="2400" b="1" dirty="0" smtClean="0">
                <a:solidFill>
                  <a:schemeClr val="accent2"/>
                </a:solidFill>
              </a:rPr>
              <a:t>Trust Delegation Model</a:t>
            </a:r>
            <a:endParaRPr lang="en-GB" sz="2400" b="1" dirty="0">
              <a:solidFill>
                <a:schemeClr val="accent2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06986" y="2586322"/>
            <a:ext cx="9269693" cy="830997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/>
              <a:t>Trustees Board</a:t>
            </a:r>
          </a:p>
          <a:p>
            <a:pPr algn="ctr"/>
            <a:r>
              <a:rPr lang="en-GB" sz="1400" dirty="0" smtClean="0"/>
              <a:t>The employer and accountable body, carries out the core governance functions, ensures compliance with statutory and regulatory functions, appoints chief executive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765450" y="3904700"/>
            <a:ext cx="2602275" cy="954107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 smtClean="0"/>
              <a:t>Finance, Audit &amp; Risk Committee</a:t>
            </a:r>
          </a:p>
          <a:p>
            <a:pPr algn="ctr"/>
            <a:r>
              <a:rPr lang="en-GB" sz="1400" dirty="0" smtClean="0"/>
              <a:t>Responsible for the detailed oversight of finance and risk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3580545" y="3888646"/>
            <a:ext cx="2457945" cy="138499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 smtClean="0"/>
              <a:t>Education Committee</a:t>
            </a:r>
          </a:p>
          <a:p>
            <a:pPr algn="ctr"/>
            <a:r>
              <a:rPr lang="en-GB" sz="1400" dirty="0" smtClean="0"/>
              <a:t>Responsible for the detailed oversight of school performance and preparing pupils for the next stage of education and life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7067754" y="5575538"/>
            <a:ext cx="2628277" cy="738664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 err="1" smtClean="0"/>
              <a:t>Headteachers</a:t>
            </a:r>
            <a:endParaRPr lang="en-GB" sz="1400" b="1" dirty="0" smtClean="0"/>
          </a:p>
          <a:p>
            <a:pPr algn="ctr"/>
            <a:r>
              <a:rPr lang="en-GB" sz="1400" dirty="0" smtClean="0"/>
              <a:t>Responsible for the day to day management of their school</a:t>
            </a:r>
            <a:endParaRPr lang="en-GB" sz="1400" dirty="0"/>
          </a:p>
        </p:txBody>
      </p:sp>
      <p:sp>
        <p:nvSpPr>
          <p:cNvPr id="42" name="TextBox 41"/>
          <p:cNvSpPr txBox="1"/>
          <p:nvPr/>
        </p:nvSpPr>
        <p:spPr>
          <a:xfrm>
            <a:off x="6251310" y="3891387"/>
            <a:ext cx="1795078" cy="1169551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 smtClean="0"/>
              <a:t>CEO</a:t>
            </a:r>
          </a:p>
          <a:p>
            <a:pPr algn="ctr"/>
            <a:r>
              <a:rPr lang="en-GB" sz="1400" dirty="0" smtClean="0"/>
              <a:t>Responsible for the day to day management of the trust</a:t>
            </a:r>
          </a:p>
        </p:txBody>
      </p:sp>
      <p:cxnSp>
        <p:nvCxnSpPr>
          <p:cNvPr id="43" name="Straight Arrow Connector 42"/>
          <p:cNvCxnSpPr/>
          <p:nvPr/>
        </p:nvCxnSpPr>
        <p:spPr>
          <a:xfrm flipH="1" flipV="1">
            <a:off x="8898902" y="5254786"/>
            <a:ext cx="1" cy="301898"/>
          </a:xfrm>
          <a:prstGeom prst="straightConnector1">
            <a:avLst/>
          </a:prstGeom>
          <a:ln w="28575">
            <a:solidFill>
              <a:schemeClr val="accent2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40"/>
          <p:cNvSpPr txBox="1"/>
          <p:nvPr/>
        </p:nvSpPr>
        <p:spPr>
          <a:xfrm>
            <a:off x="8266929" y="3888645"/>
            <a:ext cx="2602275" cy="138499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 smtClean="0"/>
              <a:t>Local Governing Bodies (LGB)</a:t>
            </a:r>
          </a:p>
          <a:p>
            <a:pPr algn="ctr"/>
            <a:r>
              <a:rPr lang="en-GB" sz="1400" dirty="0" smtClean="0"/>
              <a:t>Responsible for the link between the trust and parents and the community, feeding into the trust's oversight and management of the school</a:t>
            </a:r>
          </a:p>
        </p:txBody>
      </p:sp>
      <p:cxnSp>
        <p:nvCxnSpPr>
          <p:cNvPr id="48" name="Straight Arrow Connector 47"/>
          <p:cNvCxnSpPr/>
          <p:nvPr/>
        </p:nvCxnSpPr>
        <p:spPr>
          <a:xfrm flipH="1" flipV="1">
            <a:off x="7268066" y="5041935"/>
            <a:ext cx="9427" cy="546755"/>
          </a:xfrm>
          <a:prstGeom prst="straightConnector1">
            <a:avLst/>
          </a:prstGeom>
          <a:ln w="28575">
            <a:solidFill>
              <a:schemeClr val="accent2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Arrow Connector 48"/>
          <p:cNvCxnSpPr/>
          <p:nvPr/>
        </p:nvCxnSpPr>
        <p:spPr>
          <a:xfrm flipH="1">
            <a:off x="5641832" y="3417319"/>
            <a:ext cx="556" cy="286925"/>
          </a:xfrm>
          <a:prstGeom prst="straightConnector1">
            <a:avLst/>
          </a:prstGeom>
          <a:ln w="28575">
            <a:solidFill>
              <a:schemeClr val="accent2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Arrow Connector 49"/>
          <p:cNvCxnSpPr/>
          <p:nvPr/>
        </p:nvCxnSpPr>
        <p:spPr>
          <a:xfrm flipH="1">
            <a:off x="2153084" y="3728623"/>
            <a:ext cx="2719" cy="198165"/>
          </a:xfrm>
          <a:prstGeom prst="straightConnector1">
            <a:avLst/>
          </a:prstGeom>
          <a:ln w="28575">
            <a:solidFill>
              <a:schemeClr val="accent2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Arrow Connector 50"/>
          <p:cNvCxnSpPr/>
          <p:nvPr/>
        </p:nvCxnSpPr>
        <p:spPr>
          <a:xfrm flipH="1">
            <a:off x="7146130" y="3690480"/>
            <a:ext cx="2719" cy="198165"/>
          </a:xfrm>
          <a:prstGeom prst="straightConnector1">
            <a:avLst/>
          </a:prstGeom>
          <a:ln w="28575">
            <a:solidFill>
              <a:schemeClr val="accent2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Arrow Connector 51"/>
          <p:cNvCxnSpPr/>
          <p:nvPr/>
        </p:nvCxnSpPr>
        <p:spPr>
          <a:xfrm flipH="1">
            <a:off x="4806798" y="3706535"/>
            <a:ext cx="2719" cy="198165"/>
          </a:xfrm>
          <a:prstGeom prst="straightConnector1">
            <a:avLst/>
          </a:prstGeom>
          <a:ln w="28575">
            <a:solidFill>
              <a:schemeClr val="accent2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Arrow Connector 52"/>
          <p:cNvCxnSpPr/>
          <p:nvPr/>
        </p:nvCxnSpPr>
        <p:spPr>
          <a:xfrm flipH="1">
            <a:off x="9484102" y="3706535"/>
            <a:ext cx="2719" cy="198165"/>
          </a:xfrm>
          <a:prstGeom prst="straightConnector1">
            <a:avLst/>
          </a:prstGeom>
          <a:ln w="28575">
            <a:solidFill>
              <a:schemeClr val="accent2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2128314" y="3712973"/>
            <a:ext cx="7380000" cy="0"/>
          </a:xfrm>
          <a:prstGeom prst="line">
            <a:avLst/>
          </a:prstGeom>
          <a:ln w="2540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" name="Picture 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04648" y="113651"/>
            <a:ext cx="2514314" cy="12465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21761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2366F0C8B6EFD47938E4BF662BD8A4E" ma:contentTypeVersion="14" ma:contentTypeDescription="Create a new document." ma:contentTypeScope="" ma:versionID="419f6c86c1baddd39b59e2226b39532f">
  <xsd:schema xmlns:xsd="http://www.w3.org/2001/XMLSchema" xmlns:xs="http://www.w3.org/2001/XMLSchema" xmlns:p="http://schemas.microsoft.com/office/2006/metadata/properties" xmlns:ns2="1b31573f-48db-4004-978e-3abfef64b2cd" xmlns:ns3="01f65fdb-016f-40e2-9043-dac7bc4d4d4b" targetNamespace="http://schemas.microsoft.com/office/2006/metadata/properties" ma:root="true" ma:fieldsID="7febf4f8e161747a8d0f019f68ea0e03" ns2:_="" ns3:_="">
    <xsd:import namespace="1b31573f-48db-4004-978e-3abfef64b2cd"/>
    <xsd:import namespace="01f65fdb-016f-40e2-9043-dac7bc4d4d4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b31573f-48db-4004-978e-3abfef64b2c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87a48e29-92bf-4475-9468-46f87a25044d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21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1f65fdb-016f-40e2-9043-dac7bc4d4d4b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477edff7-90fc-4a64-b706-a2655eb03904}" ma:internalName="TaxCatchAll" ma:showField="CatchAllData" ma:web="01f65fdb-016f-40e2-9043-dac7bc4d4d4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1b31573f-48db-4004-978e-3abfef64b2cd">
      <Terms xmlns="http://schemas.microsoft.com/office/infopath/2007/PartnerControls"/>
    </lcf76f155ced4ddcb4097134ff3c332f>
    <TaxCatchAll xmlns="01f65fdb-016f-40e2-9043-dac7bc4d4d4b"/>
  </documentManagement>
</p:properties>
</file>

<file path=customXml/itemProps1.xml><?xml version="1.0" encoding="utf-8"?>
<ds:datastoreItem xmlns:ds="http://schemas.openxmlformats.org/officeDocument/2006/customXml" ds:itemID="{7AA84A6C-8795-4C68-8263-364F0B57D1F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b31573f-48db-4004-978e-3abfef64b2cd"/>
    <ds:schemaRef ds:uri="01f65fdb-016f-40e2-9043-dac7bc4d4d4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3361AC60-0506-4526-90B0-27A6F7B693D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9A49AF9-856C-4A5A-9C55-37CC618400C6}">
  <ds:schemaRefs>
    <ds:schemaRef ds:uri="http://purl.org/dc/terms/"/>
    <ds:schemaRef ds:uri="01f65fdb-016f-40e2-9043-dac7bc4d4d4b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1b31573f-48db-4004-978e-3abfef64b2cd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288</Words>
  <Application>Microsoft Office PowerPoint</Application>
  <PresentationFormat>Widescreen</PresentationFormat>
  <Paragraphs>46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Trust Governance Model</vt:lpstr>
      <vt:lpstr>Trust Delegation Model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Trust Governance Model</dc:title>
  <dc:creator>Becky</dc:creator>
  <cp:lastModifiedBy>Becky</cp:lastModifiedBy>
  <cp:revision>1</cp:revision>
  <dcterms:created xsi:type="dcterms:W3CDTF">2023-09-18T10:56:35Z</dcterms:created>
  <dcterms:modified xsi:type="dcterms:W3CDTF">2023-09-18T10:57:02Z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0x010100D2366F0C8B6EFD47938E4BF662BD8A4E</vt:lpwstr>
  </property>
</Properties>
</file>